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8" r:id="rId3"/>
    <p:sldId id="298" r:id="rId4"/>
    <p:sldId id="259" r:id="rId5"/>
    <p:sldId id="294" r:id="rId6"/>
    <p:sldId id="260" r:id="rId7"/>
    <p:sldId id="295" r:id="rId8"/>
    <p:sldId id="299" r:id="rId9"/>
    <p:sldId id="300" r:id="rId10"/>
    <p:sldId id="272" r:id="rId11"/>
    <p:sldId id="297" r:id="rId12"/>
    <p:sldId id="29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4" d="100"/>
          <a:sy n="74" d="100"/>
        </p:scale>
        <p:origin x="-558" y="-2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23A9FB-7FD1-4CFC-B4A9-71660B7D7C06}" type="datetimeFigureOut">
              <a:rPr lang="en-IN" smtClean="0"/>
              <a:pPr/>
              <a:t>20-07-2024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5D1A61-5F42-4601-8088-AA4CC6FFF004}" type="slidenum">
              <a:rPr lang="en-IN" smtClean="0"/>
              <a:pPr/>
              <a:t>‹#›</a:t>
            </a:fld>
            <a:endParaRPr lang="en-IN"/>
          </a:p>
        </p:txBody>
      </p:sp>
    </p:spTree>
    <p:extLst>
      <p:ext uri="{BB962C8B-B14F-4D97-AF65-F5344CB8AC3E}">
        <p14:creationId xmlns:p14="http://schemas.microsoft.com/office/powerpoint/2010/main" val="1247848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B4CCA6-1AEB-451D-B434-94B9CF8EA99A}" type="slidenum">
              <a:rPr lang="en-US" smtClean="0"/>
              <a:pPr/>
              <a:t>1</a:t>
            </a:fld>
            <a:endParaRPr lang="en-US" dirty="0"/>
          </a:p>
        </p:txBody>
      </p:sp>
    </p:spTree>
    <p:extLst>
      <p:ext uri="{BB962C8B-B14F-4D97-AF65-F5344CB8AC3E}">
        <p14:creationId xmlns:p14="http://schemas.microsoft.com/office/powerpoint/2010/main" val="527601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5D6FA72-6ED7-0ACD-FD13-9DFFA6E335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858A5B55-3BBF-412A-9D97-F8F2E99220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C73A8AF7-D20E-5CBE-8B74-D148D58A3EBA}"/>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5" name="Footer Placeholder 4">
            <a:extLst>
              <a:ext uri="{FF2B5EF4-FFF2-40B4-BE49-F238E27FC236}">
                <a16:creationId xmlns="" xmlns:a16="http://schemas.microsoft.com/office/drawing/2014/main" id="{6A068C66-0540-4EA9-69BE-1432FB66BD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C681CF44-F2E4-1A69-71A6-C43060930FE2}"/>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783733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43C566-4EB6-B2C3-C697-4D20076C5C7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683CC4E4-9E7F-CBE2-BB5E-8942BE3C2F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33B828FB-AA2E-27AD-97AD-264B8242F3EA}"/>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5" name="Footer Placeholder 4">
            <a:extLst>
              <a:ext uri="{FF2B5EF4-FFF2-40B4-BE49-F238E27FC236}">
                <a16:creationId xmlns="" xmlns:a16="http://schemas.microsoft.com/office/drawing/2014/main" id="{F62AEEF6-15A2-94D1-F17E-56F44EBD472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9D295D5C-C572-5744-1C52-2F1F26D996A6}"/>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3161574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13A4EFB4-E987-AC4D-AF87-7091C1491E4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70C9C042-0FA8-5D76-195B-AF862392F2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DF89AE3F-A685-BBF1-03D1-A3E8B867B9AE}"/>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5" name="Footer Placeholder 4">
            <a:extLst>
              <a:ext uri="{FF2B5EF4-FFF2-40B4-BE49-F238E27FC236}">
                <a16:creationId xmlns="" xmlns:a16="http://schemas.microsoft.com/office/drawing/2014/main" id="{AE379394-A27C-3101-852A-D376366DF0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D79C9FA5-2EFC-6D60-0654-5BDCF4A75C21}"/>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4008735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F5C54E6-A7B7-6309-C47C-91CBA5037CD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EAD398D0-DE1A-6DA8-E29F-195BA9424F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77EA0684-BEBB-7907-CC3F-0474D6C695D2}"/>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5" name="Footer Placeholder 4">
            <a:extLst>
              <a:ext uri="{FF2B5EF4-FFF2-40B4-BE49-F238E27FC236}">
                <a16:creationId xmlns="" xmlns:a16="http://schemas.microsoft.com/office/drawing/2014/main" id="{696E07CE-9F58-6933-3727-DFB458AE161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3690F1D6-FE80-A1EA-0705-CE7C064544EE}"/>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554637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6B25775-DDCB-469F-9343-17E3194D81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AA5AF9F9-45F9-5533-D19B-A9D5B81A6B1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43F49C8E-E5BC-06CD-0863-FE974F59BC79}"/>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5" name="Footer Placeholder 4">
            <a:extLst>
              <a:ext uri="{FF2B5EF4-FFF2-40B4-BE49-F238E27FC236}">
                <a16:creationId xmlns="" xmlns:a16="http://schemas.microsoft.com/office/drawing/2014/main" id="{F3C8EB8D-5A9A-3EFB-68B7-BC190C3F76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B35B98F4-69C2-9BC3-3793-BCB8DA0C0480}"/>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2521449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FB0F96-2C10-8250-F7C7-E4DC4C83353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D2004C6E-1161-AB9F-D3BC-3F79511A854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BBA9B3F1-4ABE-9913-50C8-7700E2364A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13D921B1-CE81-1C91-3F57-ED1279457A8B}"/>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6" name="Footer Placeholder 5">
            <a:extLst>
              <a:ext uri="{FF2B5EF4-FFF2-40B4-BE49-F238E27FC236}">
                <a16:creationId xmlns="" xmlns:a16="http://schemas.microsoft.com/office/drawing/2014/main" id="{D8F7C928-69A0-436B-B320-64154F5DB11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039771D9-007A-0D75-9D88-B6F9F4DE2CE1}"/>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3103395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FC309A6-ECB6-29EB-90F4-7205B5A1AAE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FD983D39-9D2A-5841-2123-922EC15032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0B57866A-F53E-E5AB-0479-7028B7B279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45076952-29B6-A893-ECD0-231F9FE26F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B5054866-BD56-72D4-52CE-AA84413049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E3DB25CF-3334-38E1-2AE4-4DAB74C842D2}"/>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8" name="Footer Placeholder 7">
            <a:extLst>
              <a:ext uri="{FF2B5EF4-FFF2-40B4-BE49-F238E27FC236}">
                <a16:creationId xmlns="" xmlns:a16="http://schemas.microsoft.com/office/drawing/2014/main" id="{57337EC2-931E-708A-B541-F564E05EF17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 xmlns:a16="http://schemas.microsoft.com/office/drawing/2014/main" id="{FBF0C913-688C-EED1-EF06-016C0A266591}"/>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2693102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9B2092-4266-4877-50DA-642A7B1CFC3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2D1542D4-9516-A3F4-194D-631CA6E1D9A2}"/>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4" name="Footer Placeholder 3">
            <a:extLst>
              <a:ext uri="{FF2B5EF4-FFF2-40B4-BE49-F238E27FC236}">
                <a16:creationId xmlns="" xmlns:a16="http://schemas.microsoft.com/office/drawing/2014/main" id="{92302B5F-53DA-0833-76E1-B65558D47F4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 xmlns:a16="http://schemas.microsoft.com/office/drawing/2014/main" id="{EB67D407-D0E4-C40E-3561-E1FCB2A20066}"/>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301381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353CA9B9-591C-B53A-384A-82B7B172D944}"/>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3" name="Footer Placeholder 2">
            <a:extLst>
              <a:ext uri="{FF2B5EF4-FFF2-40B4-BE49-F238E27FC236}">
                <a16:creationId xmlns="" xmlns:a16="http://schemas.microsoft.com/office/drawing/2014/main" id="{88AA8AC3-6EC3-AF83-AE83-57DBEC0E8CA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 xmlns:a16="http://schemas.microsoft.com/office/drawing/2014/main" id="{CC64DCE0-AB8D-A5E8-C561-80A8E1587157}"/>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27596896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297FA8B-61B9-A74C-7AF9-A93F5C5EBF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D98B5556-17D5-C666-83AD-CBA9AE5F7C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15814680-574D-1125-0D5A-5BC25DCA31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669E5FA9-258C-B01B-7CFD-FD6DF482297D}"/>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6" name="Footer Placeholder 5">
            <a:extLst>
              <a:ext uri="{FF2B5EF4-FFF2-40B4-BE49-F238E27FC236}">
                <a16:creationId xmlns="" xmlns:a16="http://schemas.microsoft.com/office/drawing/2014/main" id="{146D2386-F8A2-C32A-BA9C-6FE4742AA4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69A006E9-8054-1494-5CA9-0737EA372F95}"/>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2589514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F39BB22-6820-8EAE-602A-8DE9D37D68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50808C80-EB7A-E717-6415-121104529B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3D313EAE-E7BA-1EB7-C2F9-FC269A7A61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84415406-5B41-5CA6-2A87-4CC50676AFE9}"/>
              </a:ext>
            </a:extLst>
          </p:cNvPr>
          <p:cNvSpPr>
            <a:spLocks noGrp="1"/>
          </p:cNvSpPr>
          <p:nvPr>
            <p:ph type="dt" sz="half" idx="10"/>
          </p:nvPr>
        </p:nvSpPr>
        <p:spPr/>
        <p:txBody>
          <a:bodyPr/>
          <a:lstStyle/>
          <a:p>
            <a:fld id="{DEDAC7D4-5732-4C3B-A1A9-BE13B170D3C0}" type="datetimeFigureOut">
              <a:rPr lang="en-IN" smtClean="0"/>
              <a:pPr/>
              <a:t>20-07-2024</a:t>
            </a:fld>
            <a:endParaRPr lang="en-IN"/>
          </a:p>
        </p:txBody>
      </p:sp>
      <p:sp>
        <p:nvSpPr>
          <p:cNvPr id="6" name="Footer Placeholder 5">
            <a:extLst>
              <a:ext uri="{FF2B5EF4-FFF2-40B4-BE49-F238E27FC236}">
                <a16:creationId xmlns="" xmlns:a16="http://schemas.microsoft.com/office/drawing/2014/main" id="{F86FED1B-5D2D-CD4F-6A13-AE2BA9D29C6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64F47F73-3509-6E62-E230-B6EF6DFA6B39}"/>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3152086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02B95206-96EC-E0B6-38A9-F1DD522560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CD56AA03-9A81-90E2-5C16-D98F26AD83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4FAF99FD-641A-BAC3-C657-52455B3C79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DAC7D4-5732-4C3B-A1A9-BE13B170D3C0}" type="datetimeFigureOut">
              <a:rPr lang="en-IN" smtClean="0"/>
              <a:pPr/>
              <a:t>20-07-2024</a:t>
            </a:fld>
            <a:endParaRPr lang="en-IN"/>
          </a:p>
        </p:txBody>
      </p:sp>
      <p:sp>
        <p:nvSpPr>
          <p:cNvPr id="5" name="Footer Placeholder 4">
            <a:extLst>
              <a:ext uri="{FF2B5EF4-FFF2-40B4-BE49-F238E27FC236}">
                <a16:creationId xmlns="" xmlns:a16="http://schemas.microsoft.com/office/drawing/2014/main" id="{A6180ED7-C12D-14F3-82EC-5F116B56DE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 xmlns:a16="http://schemas.microsoft.com/office/drawing/2014/main" id="{9ACAA246-DEA9-BE3E-CB13-FEB364DE17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59564C-4075-44F0-A017-8210CCA0D9FE}" type="slidenum">
              <a:rPr lang="en-IN" smtClean="0"/>
              <a:pPr/>
              <a:t>‹#›</a:t>
            </a:fld>
            <a:endParaRPr lang="en-IN"/>
          </a:p>
        </p:txBody>
      </p:sp>
    </p:spTree>
    <p:extLst>
      <p:ext uri="{BB962C8B-B14F-4D97-AF65-F5344CB8AC3E}">
        <p14:creationId xmlns:p14="http://schemas.microsoft.com/office/powerpoint/2010/main" val="1157921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hyperlink" Target="https://publications.jrc.ec.europa.eu/repository/bitstream/JRC108255/jrc108255_blockchain_in_education(1).pdf"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511" y="383459"/>
            <a:ext cx="9193160" cy="6702720"/>
          </a:xfrm>
        </p:spPr>
        <p:txBody>
          <a:bodyPr>
            <a:normAutofit fontScale="90000"/>
          </a:bodyPr>
          <a:lstStyle/>
          <a:p>
            <a:r>
              <a:rPr lang="en-US" dirty="0"/>
              <a:t/>
            </a:r>
            <a:br>
              <a:rPr lang="en-US" dirty="0"/>
            </a:br>
            <a:r>
              <a:rPr lang="en-US" dirty="0"/>
              <a:t/>
            </a:r>
            <a:br>
              <a:rPr lang="en-US" dirty="0"/>
            </a:br>
            <a:r>
              <a:rPr lang="en-IN" dirty="0"/>
              <a:t> </a:t>
            </a: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IN" sz="3600" b="1" dirty="0">
                <a:solidFill>
                  <a:srgbClr val="00B0F0"/>
                </a:solidFill>
                <a:latin typeface="Times New Roman" panose="02020603050405020304" pitchFamily="18" charset="0"/>
                <a:cs typeface="Times New Roman" panose="02020603050405020304" pitchFamily="18" charset="0"/>
              </a:rPr>
              <a:t>CMR TECHNICAL CAMPUS</a:t>
            </a:r>
            <a:r>
              <a:rPr lang="en-IN" sz="2200" b="1" dirty="0">
                <a:solidFill>
                  <a:srgbClr val="00B0F0"/>
                </a:solidFill>
                <a:latin typeface="Times New Roman" panose="02020603050405020304" pitchFamily="18" charset="0"/>
                <a:cs typeface="Times New Roman" panose="02020603050405020304" pitchFamily="18" charset="0"/>
              </a:rPr>
              <a:t/>
            </a:r>
            <a:br>
              <a:rPr lang="en-IN" sz="2200" b="1" dirty="0">
                <a:solidFill>
                  <a:srgbClr val="00B0F0"/>
                </a:solidFill>
                <a:latin typeface="Times New Roman" panose="02020603050405020304" pitchFamily="18" charset="0"/>
                <a:cs typeface="Times New Roman" panose="02020603050405020304" pitchFamily="18" charset="0"/>
              </a:rPr>
            </a:br>
            <a:r>
              <a:rPr lang="en-IN" sz="2200" b="1" dirty="0">
                <a:solidFill>
                  <a:srgbClr val="00B0F0"/>
                </a:solidFill>
                <a:latin typeface="Times New Roman" panose="02020603050405020304" pitchFamily="18" charset="0"/>
                <a:cs typeface="Times New Roman" panose="02020603050405020304" pitchFamily="18" charset="0"/>
              </a:rPr>
              <a:t>UGC (Autonomous)</a:t>
            </a:r>
            <a:r>
              <a:rPr lang="en-IN" sz="2200" b="1" dirty="0">
                <a:latin typeface="Times New Roman" panose="02020603050405020304" pitchFamily="18" charset="0"/>
                <a:cs typeface="Times New Roman" panose="02020603050405020304" pitchFamily="18" charset="0"/>
              </a:rPr>
              <a:t/>
            </a:r>
            <a:br>
              <a:rPr lang="en-IN" sz="2200" b="1"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Kandlakoya, Medchal Road, Hyd-501 401</a:t>
            </a:r>
            <a:br>
              <a:rPr lang="en-IN" sz="2200" dirty="0">
                <a:latin typeface="Times New Roman" panose="02020603050405020304" pitchFamily="18" charset="0"/>
                <a:cs typeface="Times New Roman" panose="02020603050405020304" pitchFamily="18" charset="0"/>
              </a:rPr>
            </a:br>
            <a:r>
              <a:rPr lang="en-IN" sz="2200" b="1" dirty="0">
                <a:solidFill>
                  <a:srgbClr val="FF0000"/>
                </a:solidFill>
                <a:latin typeface="Times New Roman" panose="02020603050405020304" pitchFamily="18" charset="0"/>
                <a:cs typeface="Times New Roman" panose="02020603050405020304" pitchFamily="18" charset="0"/>
              </a:rPr>
              <a:t>Department of Electronics &amp; Communication Engineering</a:t>
            </a:r>
            <a:br>
              <a:rPr lang="en-IN" sz="2200" b="1" dirty="0">
                <a:solidFill>
                  <a:srgbClr val="FF0000"/>
                </a:solidFill>
                <a:latin typeface="Times New Roman" panose="02020603050405020304" pitchFamily="18" charset="0"/>
                <a:cs typeface="Times New Roman" panose="02020603050405020304" pitchFamily="18" charset="0"/>
              </a:rPr>
            </a:br>
            <a:r>
              <a:rPr lang="en-IN" sz="2700" b="1" dirty="0">
                <a:solidFill>
                  <a:srgbClr val="00B050"/>
                </a:solidFill>
                <a:latin typeface="Times New Roman" panose="02020603050405020304" pitchFamily="18" charset="0"/>
                <a:cs typeface="Times New Roman" panose="02020603050405020304" pitchFamily="18" charset="0"/>
              </a:rPr>
              <a:t>Real Time Project Review</a:t>
            </a:r>
            <a:r>
              <a:rPr lang="en-IN" sz="2700" b="1" dirty="0">
                <a:solidFill>
                  <a:schemeClr val="accent1">
                    <a:lumMod val="50000"/>
                  </a:schemeClr>
                </a:solidFill>
                <a:latin typeface="Times New Roman" panose="02020603050405020304" pitchFamily="18" charset="0"/>
                <a:cs typeface="Times New Roman" panose="02020603050405020304" pitchFamily="18" charset="0"/>
              </a:rPr>
              <a:t/>
            </a:r>
            <a:br>
              <a:rPr lang="en-IN" sz="2700" b="1" dirty="0">
                <a:solidFill>
                  <a:schemeClr val="accent1">
                    <a:lumMod val="50000"/>
                  </a:schemeClr>
                </a:solidFill>
                <a:latin typeface="Times New Roman" panose="02020603050405020304" pitchFamily="18" charset="0"/>
                <a:cs typeface="Times New Roman" panose="02020603050405020304" pitchFamily="18" charset="0"/>
              </a:rPr>
            </a:br>
            <a:r>
              <a:rPr lang="en-IN" sz="2200" b="1" dirty="0">
                <a:solidFill>
                  <a:srgbClr val="00B0F0"/>
                </a:solidFill>
                <a:latin typeface="Times New Roman" panose="02020603050405020304" pitchFamily="18" charset="0"/>
                <a:cs typeface="Times New Roman" panose="02020603050405020304" pitchFamily="18" charset="0"/>
              </a:rPr>
              <a:t/>
            </a:r>
            <a:br>
              <a:rPr lang="en-IN" sz="2200" b="1" dirty="0">
                <a:solidFill>
                  <a:srgbClr val="00B0F0"/>
                </a:solidFill>
                <a:latin typeface="Times New Roman" panose="02020603050405020304" pitchFamily="18" charset="0"/>
                <a:cs typeface="Times New Roman" panose="02020603050405020304" pitchFamily="18" charset="0"/>
              </a:rPr>
            </a:br>
            <a:r>
              <a:rPr lang="en-IN" sz="2200" b="1" dirty="0">
                <a:solidFill>
                  <a:srgbClr val="002060"/>
                </a:solidFill>
                <a:latin typeface="Times New Roman" panose="02020603050405020304" pitchFamily="18" charset="0"/>
                <a:cs typeface="Times New Roman" panose="02020603050405020304" pitchFamily="18" charset="0"/>
              </a:rPr>
              <a:t>TITLE OF THE PROJECT</a:t>
            </a:r>
            <a:r>
              <a:rPr lang="en-US" sz="2400" b="1" dirty="0">
                <a:solidFill>
                  <a:schemeClr val="accent5">
                    <a:lumMod val="75000"/>
                  </a:schemeClr>
                </a:solidFill>
                <a:latin typeface="Times New Roman" panose="02020603050405020304" pitchFamily="18" charset="0"/>
                <a:cs typeface="Times New Roman" panose="02020603050405020304" pitchFamily="18" charset="0"/>
              </a:rPr>
              <a:t/>
            </a:r>
            <a:br>
              <a:rPr lang="en-US" sz="2400" b="1" dirty="0">
                <a:solidFill>
                  <a:schemeClr val="accent5">
                    <a:lumMod val="75000"/>
                  </a:schemeClr>
                </a:solidFill>
                <a:latin typeface="Times New Roman" panose="02020603050405020304" pitchFamily="18" charset="0"/>
                <a:cs typeface="Times New Roman" panose="02020603050405020304" pitchFamily="18" charset="0"/>
              </a:rPr>
            </a:br>
            <a:r>
              <a:rPr lang="en-US" sz="2400" b="1" dirty="0" smtClean="0">
                <a:solidFill>
                  <a:schemeClr val="accent5">
                    <a:lumMod val="75000"/>
                  </a:schemeClr>
                </a:solidFill>
                <a:latin typeface="Times New Roman" panose="02020603050405020304" pitchFamily="18" charset="0"/>
                <a:cs typeface="Times New Roman" panose="02020603050405020304" pitchFamily="18" charset="0"/>
              </a:rPr>
              <a:t>Identification Authentication For Examination System</a:t>
            </a: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sz="2000" dirty="0">
              <a:solidFill>
                <a:srgbClr val="00B0F0"/>
              </a:solidFill>
            </a:endParaRPr>
          </a:p>
        </p:txBody>
      </p:sp>
      <p:pic>
        <p:nvPicPr>
          <p:cNvPr id="4" name="Picture 3" descr="CMRGI Logo New2"/>
          <p:cNvPicPr/>
          <p:nvPr/>
        </p:nvPicPr>
        <p:blipFill>
          <a:blip r:embed="rId3" cstate="print"/>
          <a:srcRect/>
          <a:stretch>
            <a:fillRect/>
          </a:stretch>
        </p:blipFill>
        <p:spPr bwMode="auto">
          <a:xfrm>
            <a:off x="952464" y="0"/>
            <a:ext cx="1428760" cy="1071570"/>
          </a:xfrm>
          <a:prstGeom prst="rect">
            <a:avLst/>
          </a:prstGeom>
          <a:noFill/>
          <a:ln w="9525">
            <a:noFill/>
            <a:miter lim="800000"/>
            <a:headEnd/>
            <a:tailEnd/>
          </a:ln>
        </p:spPr>
      </p:pic>
      <p:sp>
        <p:nvSpPr>
          <p:cNvPr id="6" name="TextBox 5"/>
          <p:cNvSpPr txBox="1"/>
          <p:nvPr/>
        </p:nvSpPr>
        <p:spPr>
          <a:xfrm>
            <a:off x="386367" y="3571877"/>
            <a:ext cx="10910898" cy="2308324"/>
          </a:xfrm>
          <a:prstGeom prst="rect">
            <a:avLst/>
          </a:prstGeom>
          <a:noFill/>
        </p:spPr>
        <p:txBody>
          <a:bodyPr wrap="square" rtlCol="0">
            <a:spAutoFit/>
          </a:bodyPr>
          <a:lstStyle/>
          <a:p>
            <a:r>
              <a:rPr lang="en-IN" b="1" dirty="0">
                <a:solidFill>
                  <a:srgbClr val="FF0000"/>
                </a:solidFill>
                <a:latin typeface="Times New Roman" panose="02020603050405020304" pitchFamily="18" charset="0"/>
                <a:cs typeface="Times New Roman" panose="02020603050405020304" pitchFamily="18" charset="0"/>
              </a:rPr>
              <a:t>                                                             BATCH NO </a:t>
            </a:r>
            <a:r>
              <a:rPr lang="en-IN" dirty="0">
                <a:solidFill>
                  <a:srgbClr val="FF0000"/>
                </a:solidFill>
                <a:latin typeface="Times New Roman" panose="02020603050405020304" pitchFamily="18" charset="0"/>
                <a:cs typeface="Times New Roman" panose="02020603050405020304" pitchFamily="18" charset="0"/>
              </a:rPr>
              <a:t>:  </a:t>
            </a:r>
            <a:r>
              <a:rPr lang="en-IN" dirty="0" smtClean="0">
                <a:solidFill>
                  <a:srgbClr val="FF0000"/>
                </a:solidFill>
                <a:latin typeface="Times New Roman" panose="02020603050405020304" pitchFamily="18" charset="0"/>
                <a:cs typeface="Times New Roman" panose="02020603050405020304" pitchFamily="18" charset="0"/>
              </a:rPr>
              <a:t>20</a:t>
            </a:r>
            <a:endParaRPr lang="en-IN" b="1" dirty="0">
              <a:solidFill>
                <a:srgbClr val="FF0000"/>
              </a:solidFill>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 </a:t>
            </a:r>
            <a:r>
              <a:rPr lang="en-IN" b="1" dirty="0">
                <a:solidFill>
                  <a:srgbClr val="FF0000"/>
                </a:solidFill>
                <a:latin typeface="Times New Roman" panose="02020603050405020304" pitchFamily="18" charset="0"/>
                <a:cs typeface="Times New Roman" panose="02020603050405020304" pitchFamily="18" charset="0"/>
              </a:rPr>
              <a:t>Project Guide :                                                       	   </a:t>
            </a:r>
            <a:r>
              <a:rPr lang="en-IN" b="1" dirty="0" smtClean="0">
                <a:solidFill>
                  <a:srgbClr val="FF0000"/>
                </a:solidFill>
                <a:latin typeface="Times New Roman" panose="02020603050405020304" pitchFamily="18" charset="0"/>
                <a:cs typeface="Times New Roman" panose="02020603050405020304" pitchFamily="18" charset="0"/>
              </a:rPr>
              <a:t>DONE BY</a:t>
            </a:r>
            <a:r>
              <a:rPr lang="en-IN" b="1" dirty="0" smtClean="0">
                <a:solidFill>
                  <a:srgbClr val="FF0000"/>
                </a:solidFill>
                <a:latin typeface="Times New Roman" panose="02020603050405020304" pitchFamily="18" charset="0"/>
                <a:cs typeface="Times New Roman" panose="02020603050405020304" pitchFamily="18" charset="0"/>
              </a:rPr>
              <a:t> </a:t>
            </a:r>
            <a:r>
              <a:rPr lang="en-IN" dirty="0">
                <a:solidFill>
                  <a:srgbClr val="FF0000"/>
                </a:solidFill>
                <a:latin typeface="Times New Roman" panose="02020603050405020304" pitchFamily="18" charset="0"/>
                <a:cs typeface="Times New Roman" panose="02020603050405020304" pitchFamily="18" charset="0"/>
              </a:rPr>
              <a:t>: </a:t>
            </a:r>
          </a:p>
          <a:p>
            <a:r>
              <a:rPr lang="en-IN" dirty="0" err="1" smtClean="0">
                <a:latin typeface="Times New Roman" panose="02020603050405020304" pitchFamily="18" charset="0"/>
                <a:cs typeface="Times New Roman" panose="02020603050405020304" pitchFamily="18" charset="0"/>
              </a:rPr>
              <a:t>Dr.DTV</a:t>
            </a:r>
            <a:r>
              <a:rPr lang="en-IN" dirty="0" smtClean="0">
                <a:latin typeface="Times New Roman" panose="02020603050405020304" pitchFamily="18" charset="0"/>
                <a:cs typeface="Times New Roman" panose="02020603050405020304" pitchFamily="18" charset="0"/>
              </a:rPr>
              <a:t> </a:t>
            </a:r>
            <a:r>
              <a:rPr lang="en-IN" dirty="0" err="1" smtClean="0">
                <a:latin typeface="Times New Roman" panose="02020603050405020304" pitchFamily="18" charset="0"/>
                <a:cs typeface="Times New Roman" panose="02020603050405020304" pitchFamily="18" charset="0"/>
              </a:rPr>
              <a:t>Dharmajee</a:t>
            </a:r>
            <a:r>
              <a:rPr lang="en-IN" dirty="0" smtClean="0">
                <a:latin typeface="Times New Roman" panose="02020603050405020304" pitchFamily="18" charset="0"/>
                <a:cs typeface="Times New Roman" panose="02020603050405020304" pitchFamily="18" charset="0"/>
              </a:rPr>
              <a:t> Rao</a:t>
            </a:r>
            <a:r>
              <a:rPr lang="en-IN" dirty="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  227R1A05C1 </a:t>
            </a:r>
            <a:r>
              <a:rPr lang="en-IN" dirty="0">
                <a:latin typeface="Times New Roman" panose="02020603050405020304" pitchFamily="18" charset="0"/>
                <a:cs typeface="Times New Roman" panose="02020603050405020304" pitchFamily="18" charset="0"/>
              </a:rPr>
              <a:t>-</a:t>
            </a:r>
            <a:r>
              <a:rPr lang="en-IN" dirty="0" smtClean="0">
                <a:latin typeface="Times New Roman" panose="02020603050405020304" pitchFamily="18" charset="0"/>
                <a:cs typeface="Times New Roman" panose="02020603050405020304" pitchFamily="18" charset="0"/>
              </a:rPr>
              <a:t> SOUMYA SAHU</a:t>
            </a:r>
            <a:endParaRPr lang="en-IN" dirty="0">
              <a:latin typeface="Times New Roman" panose="02020603050405020304" pitchFamily="18" charset="0"/>
              <a:cs typeface="Times New Roman" panose="02020603050405020304" pitchFamily="18" charset="0"/>
            </a:endParaRPr>
          </a:p>
          <a:p>
            <a:r>
              <a:rPr lang="en-IN" dirty="0" err="1" smtClean="0">
                <a:latin typeface="Times New Roman" panose="02020603050405020304" pitchFamily="18" charset="0"/>
                <a:cs typeface="Times New Roman" panose="02020603050405020304" pitchFamily="18" charset="0"/>
              </a:rPr>
              <a:t>Professer</a:t>
            </a:r>
            <a:r>
              <a:rPr lang="en-IN" dirty="0" smtClean="0">
                <a:latin typeface="Times New Roman" panose="02020603050405020304" pitchFamily="18" charset="0"/>
                <a:cs typeface="Times New Roman" panose="02020603050405020304" pitchFamily="18" charset="0"/>
              </a:rPr>
              <a:t> of CSE Department </a:t>
            </a:r>
            <a:r>
              <a:rPr lang="en-IN" dirty="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      227R1A05B9  - HANSINI   SADAK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b="1" dirty="0">
                <a:solidFill>
                  <a:srgbClr val="FF0000"/>
                </a:solidFill>
                <a:latin typeface="Times New Roman" panose="02020603050405020304" pitchFamily="18" charset="0"/>
                <a:cs typeface="Times New Roman" panose="02020603050405020304" pitchFamily="18" charset="0"/>
              </a:rPr>
              <a:t>Project Coordinator </a:t>
            </a:r>
            <a:r>
              <a:rPr lang="en-IN" b="1" dirty="0" smtClean="0">
                <a:solidFill>
                  <a:srgbClr val="FF0000"/>
                </a:solidFill>
                <a:latin typeface="Times New Roman" panose="02020603050405020304" pitchFamily="18" charset="0"/>
                <a:cs typeface="Times New Roman" panose="02020603050405020304" pitchFamily="18" charset="0"/>
              </a:rPr>
              <a:t>:                                               </a:t>
            </a:r>
            <a:r>
              <a:rPr lang="en-IN" b="1" dirty="0" smtClean="0">
                <a:solidFill>
                  <a:srgbClr val="FF0000"/>
                </a:solidFill>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237R5A0510  </a:t>
            </a:r>
            <a:r>
              <a:rPr lang="en-IN" dirty="0" smtClean="0">
                <a:latin typeface="Times New Roman" panose="02020603050405020304" pitchFamily="18" charset="0"/>
                <a:cs typeface="Times New Roman" panose="02020603050405020304" pitchFamily="18" charset="0"/>
              </a:rPr>
              <a:t>-  MAIDEM VEEKSHITHA</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G </a:t>
            </a:r>
            <a:r>
              <a:rPr lang="en-IN" dirty="0" err="1" smtClean="0">
                <a:latin typeface="Times New Roman" panose="02020603050405020304" pitchFamily="18" charset="0"/>
                <a:cs typeface="Times New Roman" panose="02020603050405020304" pitchFamily="18" charset="0"/>
              </a:rPr>
              <a:t>Pavan</a:t>
            </a:r>
            <a:r>
              <a:rPr lang="en-IN" dirty="0" smtClean="0">
                <a:latin typeface="Times New Roman" panose="02020603050405020304" pitchFamily="18" charset="0"/>
                <a:cs typeface="Times New Roman" panose="02020603050405020304" pitchFamily="18" charset="0"/>
              </a:rPr>
              <a:t> Kumar</a:t>
            </a:r>
          </a:p>
          <a:p>
            <a:r>
              <a:rPr lang="en-IN" dirty="0" smtClean="0">
                <a:latin typeface="Times New Roman" panose="02020603050405020304" pitchFamily="18" charset="0"/>
                <a:cs typeface="Times New Roman" panose="02020603050405020304" pitchFamily="18" charset="0"/>
              </a:rPr>
              <a:t> PROFFESOR                            </a:t>
            </a:r>
            <a:endParaRPr lang="en-US" dirty="0"/>
          </a:p>
        </p:txBody>
      </p:sp>
      <p:pic>
        <p:nvPicPr>
          <p:cNvPr id="7" name="Picture 6" descr="C:\Users\Dean Academic\Desktop\Images for Canva\naac_a_grade.jpg"/>
          <p:cNvPicPr/>
          <p:nvPr/>
        </p:nvPicPr>
        <p:blipFill>
          <a:blip r:embed="rId4"/>
          <a:srcRect/>
          <a:stretch>
            <a:fillRect/>
          </a:stretch>
        </p:blipFill>
        <p:spPr bwMode="auto">
          <a:xfrm>
            <a:off x="9739338" y="24"/>
            <a:ext cx="1285852" cy="1071546"/>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BF11380-7E96-4336-8C83-C6AC5FCD85C2}"/>
              </a:ext>
            </a:extLst>
          </p:cNvPr>
          <p:cNvSpPr>
            <a:spLocks noGrp="1"/>
          </p:cNvSpPr>
          <p:nvPr>
            <p:ph type="title"/>
          </p:nvPr>
        </p:nvSpPr>
        <p:spPr>
          <a:xfrm>
            <a:off x="3215810" y="274638"/>
            <a:ext cx="6994989" cy="939784"/>
          </a:xfrm>
        </p:spPr>
        <p:txBody>
          <a:bodyPr>
            <a:normAutofit/>
          </a:bodyPr>
          <a:lstStyle/>
          <a:p>
            <a:r>
              <a:rPr lang="en-US" sz="4000" b="1" dirty="0">
                <a:latin typeface="Times New Roman" panose="02020603050405020304" pitchFamily="18" charset="0"/>
                <a:cs typeface="Times New Roman" panose="02020603050405020304" pitchFamily="18" charset="0"/>
              </a:rPr>
              <a:t>REFERENCES</a:t>
            </a:r>
            <a:endParaRPr lang="en-IN" sz="4000" b="1" dirty="0">
              <a:latin typeface="Times New Roman" panose="02020603050405020304" pitchFamily="18" charset="0"/>
              <a:cs typeface="Times New Roman" panose="02020603050405020304" pitchFamily="18" charset="0"/>
            </a:endParaRPr>
          </a:p>
        </p:txBody>
      </p:sp>
      <p:sp>
        <p:nvSpPr>
          <p:cNvPr id="6" name="Content Placeholder 5"/>
          <p:cNvSpPr>
            <a:spLocks noGrp="1"/>
          </p:cNvSpPr>
          <p:nvPr>
            <p:ph idx="1"/>
          </p:nvPr>
        </p:nvSpPr>
        <p:spPr>
          <a:xfrm>
            <a:off x="575352" y="1695236"/>
            <a:ext cx="10778447" cy="4235148"/>
          </a:xfrm>
        </p:spPr>
        <p:txBody>
          <a:bodyPr/>
          <a:lstStyle/>
          <a:p>
            <a:r>
              <a:rPr lang="en-US" dirty="0"/>
              <a:t>Agarwal, S., &amp; Jain, A. K. (2019). "Biometric Authentication in Online Assessment: A Review". </a:t>
            </a:r>
            <a:r>
              <a:rPr lang="en-US" i="1" dirty="0"/>
              <a:t>Journal of Educational Technology &amp; Society</a:t>
            </a:r>
            <a:r>
              <a:rPr lang="en-US" dirty="0"/>
              <a:t>. Link</a:t>
            </a:r>
            <a:r>
              <a:rPr lang="en-US" dirty="0" smtClean="0"/>
              <a:t>.</a:t>
            </a:r>
          </a:p>
          <a:p>
            <a:r>
              <a:rPr lang="en-US" dirty="0" err="1"/>
              <a:t>Grech</a:t>
            </a:r>
            <a:r>
              <a:rPr lang="en-US" dirty="0"/>
              <a:t>, A., &amp; </a:t>
            </a:r>
            <a:r>
              <a:rPr lang="en-US" dirty="0" err="1"/>
              <a:t>Camilleri</a:t>
            </a:r>
            <a:r>
              <a:rPr lang="en-US" dirty="0"/>
              <a:t>, A. F. (2017). "</a:t>
            </a:r>
            <a:r>
              <a:rPr lang="en-US" dirty="0" err="1"/>
              <a:t>Blockchain</a:t>
            </a:r>
            <a:r>
              <a:rPr lang="en-US" dirty="0"/>
              <a:t> in Education". </a:t>
            </a:r>
            <a:r>
              <a:rPr lang="en-US" i="1" dirty="0"/>
              <a:t>European Commission Joint Research </a:t>
            </a:r>
            <a:r>
              <a:rPr lang="en-US" i="1" dirty="0" smtClean="0"/>
              <a:t>Centre</a:t>
            </a:r>
            <a:r>
              <a:rPr lang="en-US" dirty="0" smtClean="0"/>
              <a:t>.</a:t>
            </a:r>
          </a:p>
          <a:p>
            <a:r>
              <a:rPr lang="en-US" dirty="0"/>
              <a:t>Jones, M., &amp; </a:t>
            </a:r>
            <a:r>
              <a:rPr lang="en-US" dirty="0" err="1"/>
              <a:t>Sallis</a:t>
            </a:r>
            <a:r>
              <a:rPr lang="en-US" dirty="0"/>
              <a:t>, P. (2013). "Digital Forensics and Cyber Crime: Lecture Notes of the Institute for Computer Sciences, Social Informatics and Telecommunications Engineering". </a:t>
            </a:r>
            <a:r>
              <a:rPr lang="en-US" i="1" dirty="0"/>
              <a:t>Springer</a:t>
            </a:r>
            <a:r>
              <a:rPr lang="en-US" dirty="0"/>
              <a:t>.</a:t>
            </a:r>
            <a:endParaRPr lang="en-US" dirty="0" smtClean="0"/>
          </a:p>
          <a:p>
            <a:endParaRPr lang="en-US" dirty="0"/>
          </a:p>
        </p:txBody>
      </p:sp>
      <p:sp>
        <p:nvSpPr>
          <p:cNvPr id="7"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smtClean="0">
                <a:ln>
                  <a:noFill/>
                </a:ln>
                <a:solidFill>
                  <a:schemeClr val="tx1"/>
                </a:solidFill>
                <a:effectLst/>
                <a:latin typeface="Arial" panose="020B0604020202020204" pitchFamily="34" charset="0"/>
              </a:rPr>
              <a:t>Grech, A., &amp; Camilleri, A. F. (2017). "Blockchain in Education". </a:t>
            </a:r>
            <a:r>
              <a:rPr kumimoji="0" lang="en-US" altLang="en-US" sz="1800" b="0" i="1" u="none" strike="noStrike" cap="none" normalizeH="0" baseline="0" smtClean="0">
                <a:ln>
                  <a:noFill/>
                </a:ln>
                <a:solidFill>
                  <a:schemeClr val="tx1"/>
                </a:solidFill>
                <a:effectLst/>
                <a:latin typeface="Arial" panose="020B0604020202020204" pitchFamily="34" charset="0"/>
              </a:rPr>
              <a:t>European Commission Joint Research Centre</a:t>
            </a:r>
            <a:r>
              <a:rPr kumimoji="0" lang="en-US" altLang="en-US" sz="1800" b="0" i="0" u="none" strike="noStrike" cap="none" normalizeH="0" baseline="0" smtClean="0">
                <a:ln>
                  <a:noFill/>
                </a:ln>
                <a:solidFill>
                  <a:schemeClr val="tx1"/>
                </a:solidFill>
                <a:effectLst/>
                <a:latin typeface="Arial" panose="020B0604020202020204" pitchFamily="34" charset="0"/>
              </a:rPr>
              <a:t>. </a:t>
            </a:r>
            <a:r>
              <a:rPr kumimoji="0" lang="en-US" altLang="en-US" sz="1800" b="0" i="0" u="none" strike="noStrike" cap="none" normalizeH="0" baseline="0" smtClean="0">
                <a:ln>
                  <a:noFill/>
                </a:ln>
                <a:solidFill>
                  <a:schemeClr val="tx1"/>
                </a:solidFill>
                <a:effectLst/>
                <a:latin typeface="Arial" panose="020B0604020202020204" pitchFamily="34" charset="0"/>
                <a:hlinkClick r:id="rId2"/>
              </a:rPr>
              <a:t>Link</a:t>
            </a:r>
            <a:r>
              <a:rPr kumimoji="0" lang="en-US" altLang="en-US" sz="1800" b="0" i="0" u="none" strike="noStrike" cap="none" normalizeH="0" baseline="0" smtClean="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980107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6DB69A2-5CDB-037B-9142-9DED5E8EB690}"/>
              </a:ext>
            </a:extLst>
          </p:cNvPr>
          <p:cNvSpPr>
            <a:spLocks noGrp="1"/>
          </p:cNvSpPr>
          <p:nvPr>
            <p:ph type="title"/>
          </p:nvPr>
        </p:nvSpPr>
        <p:spPr>
          <a:xfrm>
            <a:off x="838200" y="365125"/>
            <a:ext cx="10515600" cy="5369469"/>
          </a:xfrm>
        </p:spPr>
        <p:txBody>
          <a:bodyPr/>
          <a:lstStyle/>
          <a:p>
            <a:pPr algn="ctr"/>
            <a:r>
              <a:rPr lang="en-US" b="1" dirty="0">
                <a:latin typeface="Times New Roman" panose="02020603050405020304" pitchFamily="18" charset="0"/>
                <a:cs typeface="Times New Roman" panose="02020603050405020304" pitchFamily="18" charset="0"/>
              </a:rPr>
              <a:t>Q&amp;A</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2280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0F9647-136D-6CB6-9251-40758619CEC5}"/>
              </a:ext>
            </a:extLst>
          </p:cNvPr>
          <p:cNvSpPr>
            <a:spLocks noGrp="1"/>
          </p:cNvSpPr>
          <p:nvPr>
            <p:ph type="title"/>
          </p:nvPr>
        </p:nvSpPr>
        <p:spPr>
          <a:xfrm>
            <a:off x="838200" y="365125"/>
            <a:ext cx="10515600" cy="5931172"/>
          </a:xfrm>
        </p:spPr>
        <p:txBody>
          <a:bodyPr/>
          <a:lstStyle/>
          <a:p>
            <a:pPr algn="ctr"/>
            <a:r>
              <a:rPr lang="en-US" b="1" dirty="0">
                <a:latin typeface="Times New Roman" panose="02020603050405020304" pitchFamily="18" charset="0"/>
                <a:cs typeface="Times New Roman" panose="02020603050405020304" pitchFamily="18" charset="0"/>
              </a:rPr>
              <a:t>THANK YOU</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7199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035F987E-BFB3-9BE9-6796-4A2F1AEA8EA6}"/>
              </a:ext>
            </a:extLst>
          </p:cNvPr>
          <p:cNvSpPr>
            <a:spLocks noGrp="1"/>
          </p:cNvSpPr>
          <p:nvPr>
            <p:ph idx="1"/>
          </p:nvPr>
        </p:nvSpPr>
        <p:spPr>
          <a:xfrm>
            <a:off x="749710" y="1690688"/>
            <a:ext cx="10515600" cy="4351338"/>
          </a:xfrm>
        </p:spPr>
        <p:txBody>
          <a:bodyPr/>
          <a:lstStyle/>
          <a:p>
            <a:r>
              <a:rPr lang="en-IN" dirty="0" smtClean="0"/>
              <a:t>ABSTRACT</a:t>
            </a:r>
          </a:p>
          <a:p>
            <a:r>
              <a:rPr lang="en-IN" dirty="0" smtClean="0"/>
              <a:t>INTRODUCTION</a:t>
            </a:r>
          </a:p>
          <a:p>
            <a:r>
              <a:rPr lang="en-IN" dirty="0" smtClean="0"/>
              <a:t>LITERATURE SURVEY</a:t>
            </a:r>
          </a:p>
          <a:p>
            <a:r>
              <a:rPr lang="en-IN" dirty="0" smtClean="0"/>
              <a:t>PROPOSED METHODOLOGY</a:t>
            </a:r>
          </a:p>
          <a:p>
            <a:r>
              <a:rPr lang="en-IN" dirty="0" smtClean="0"/>
              <a:t>ARCHITECTURE</a:t>
            </a:r>
          </a:p>
          <a:p>
            <a:r>
              <a:rPr lang="en-IN" dirty="0" smtClean="0"/>
              <a:t>RESULT AND DISSCUSSION</a:t>
            </a:r>
          </a:p>
          <a:p>
            <a:r>
              <a:rPr lang="en-IN" dirty="0" smtClean="0"/>
              <a:t>CONCLUSION AND FUTURE SCOPE</a:t>
            </a:r>
          </a:p>
          <a:p>
            <a:r>
              <a:rPr lang="en-IN" dirty="0" smtClean="0"/>
              <a:t>REFERENCES</a:t>
            </a:r>
          </a:p>
          <a:p>
            <a:endParaRPr lang="en-IN" dirty="0" smtClean="0"/>
          </a:p>
          <a:p>
            <a:endParaRPr lang="en-IN" dirty="0" smtClean="0"/>
          </a:p>
          <a:p>
            <a:endParaRPr lang="en-IN" dirty="0"/>
          </a:p>
        </p:txBody>
      </p:sp>
      <p:sp>
        <p:nvSpPr>
          <p:cNvPr id="4" name="Title 1">
            <a:extLst>
              <a:ext uri="{FF2B5EF4-FFF2-40B4-BE49-F238E27FC236}">
                <a16:creationId xmlns="" xmlns:a16="http://schemas.microsoft.com/office/drawing/2014/main" id="{29F56128-1ACA-61B2-1D19-5139023D9CD7}"/>
              </a:ext>
            </a:extLst>
          </p:cNvPr>
          <p:cNvSpPr>
            <a:spLocks noGrp="1"/>
          </p:cNvSpPr>
          <p:nvPr>
            <p:ph type="title"/>
          </p:nvPr>
        </p:nvSpPr>
        <p:spPr>
          <a:xfrm>
            <a:off x="838200" y="365125"/>
            <a:ext cx="10515600" cy="1325563"/>
          </a:xfrm>
        </p:spPr>
        <p:txBody>
          <a:bodyPr>
            <a:normAutofit/>
          </a:bodyPr>
          <a:lstStyle/>
          <a:p>
            <a:pPr algn="ctr"/>
            <a:r>
              <a:rPr lang="en-US" sz="4000" b="1" dirty="0" smtClean="0">
                <a:latin typeface="Times New Roman" pitchFamily="18" charset="0"/>
                <a:cs typeface="Times New Roman" pitchFamily="18" charset="0"/>
              </a:rPr>
              <a:t>CONTENTS</a:t>
            </a:r>
            <a:endParaRPr lang="en-US" sz="4000" b="1" dirty="0">
              <a:latin typeface="Times New Roman" pitchFamily="18" charset="0"/>
              <a:cs typeface="Times New Roman" pitchFamily="18" charset="0"/>
            </a:endParaRPr>
          </a:p>
        </p:txBody>
      </p:sp>
    </p:spTree>
    <p:extLst>
      <p:ext uri="{BB962C8B-B14F-4D97-AF65-F5344CB8AC3E}">
        <p14:creationId xmlns:p14="http://schemas.microsoft.com/office/powerpoint/2010/main" val="4140806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035F987E-BFB3-9BE9-6796-4A2F1AEA8EA6}"/>
              </a:ext>
            </a:extLst>
          </p:cNvPr>
          <p:cNvSpPr>
            <a:spLocks noGrp="1"/>
          </p:cNvSpPr>
          <p:nvPr>
            <p:ph idx="1"/>
          </p:nvPr>
        </p:nvSpPr>
        <p:spPr>
          <a:xfrm>
            <a:off x="838200" y="2045109"/>
            <a:ext cx="10515600" cy="4159045"/>
          </a:xfrm>
        </p:spPr>
        <p:txBody>
          <a:bodyPr>
            <a:normAutofit/>
          </a:bodyPr>
          <a:lstStyle/>
          <a:p>
            <a:r>
              <a:rPr lang="en-US" dirty="0"/>
              <a:t>Examination System is an effective solution for mass education evaluation. The novel online examination system based on Browser/Server framework which carries out the examination and auto-grading for objective questions and operating questions has been successfully applied to the distance evaluation of basic operating skills of computer science. </a:t>
            </a:r>
            <a:endParaRPr lang="en-US" dirty="0" smtClean="0"/>
          </a:p>
          <a:p>
            <a:r>
              <a:rPr lang="en-US" dirty="0"/>
              <a:t>. A fingerprint identify/classify application and a load balance service are implemented on the examination server cooperated with the online examination system to accomplish authentication.</a:t>
            </a:r>
            <a:endParaRPr lang="en-IN" dirty="0"/>
          </a:p>
        </p:txBody>
      </p:sp>
      <p:sp>
        <p:nvSpPr>
          <p:cNvPr id="4" name="Title 1">
            <a:extLst>
              <a:ext uri="{FF2B5EF4-FFF2-40B4-BE49-F238E27FC236}">
                <a16:creationId xmlns="" xmlns:a16="http://schemas.microsoft.com/office/drawing/2014/main" id="{29F56128-1ACA-61B2-1D19-5139023D9CD7}"/>
              </a:ext>
            </a:extLst>
          </p:cNvPr>
          <p:cNvSpPr>
            <a:spLocks noGrp="1"/>
          </p:cNvSpPr>
          <p:nvPr>
            <p:ph type="title"/>
          </p:nvPr>
        </p:nvSpPr>
        <p:spPr>
          <a:xfrm>
            <a:off x="838200" y="345461"/>
            <a:ext cx="10515600" cy="1325563"/>
          </a:xfrm>
        </p:spPr>
        <p:txBody>
          <a:bodyPr>
            <a:normAutofit/>
          </a:bodyPr>
          <a:lstStyle/>
          <a:p>
            <a:pPr algn="ctr"/>
            <a:r>
              <a:rPr lang="en-US" b="1" dirty="0">
                <a:latin typeface="Times New Roman" pitchFamily="18" charset="0"/>
                <a:cs typeface="Times New Roman" pitchFamily="18" charset="0"/>
              </a:rPr>
              <a:t>ABSTRACT</a:t>
            </a:r>
          </a:p>
        </p:txBody>
      </p:sp>
    </p:spTree>
    <p:extLst>
      <p:ext uri="{BB962C8B-B14F-4D97-AF65-F5344CB8AC3E}">
        <p14:creationId xmlns:p14="http://schemas.microsoft.com/office/powerpoint/2010/main" val="4140806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A6ACBF9-E406-9BD2-1CCC-530A591FED20}"/>
              </a:ext>
            </a:extLst>
          </p:cNvPr>
          <p:cNvSpPr>
            <a:spLocks noGrp="1"/>
          </p:cNvSpPr>
          <p:nvPr>
            <p:ph type="title"/>
          </p:nvPr>
        </p:nvSpPr>
        <p:spPr/>
        <p:txBody>
          <a:bodyPr/>
          <a:lstStyle/>
          <a:p>
            <a:pPr algn="ctr"/>
            <a:r>
              <a:rPr lang="en-US" b="1" dirty="0">
                <a:latin typeface="Times New Roman" pitchFamily="18" charset="0"/>
                <a:cs typeface="Times New Roman" pitchFamily="18" charset="0"/>
              </a:rPr>
              <a:t>INTRODUCTION</a:t>
            </a:r>
            <a:endParaRPr lang="en-IN" dirty="0"/>
          </a:p>
        </p:txBody>
      </p:sp>
      <p:sp>
        <p:nvSpPr>
          <p:cNvPr id="3" name="Content Placeholder 2">
            <a:extLst>
              <a:ext uri="{FF2B5EF4-FFF2-40B4-BE49-F238E27FC236}">
                <a16:creationId xmlns="" xmlns:a16="http://schemas.microsoft.com/office/drawing/2014/main" id="{D4E399A1-3F52-944F-234D-259B1C72AD9F}"/>
              </a:ext>
            </a:extLst>
          </p:cNvPr>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Authentication mechanisms in examination systems serve to validate the identities of candidates, thereby preventing unauthorized access and fraudulent activities</a:t>
            </a:r>
            <a:r>
              <a:rPr lang="en-US" dirty="0" smtClean="0">
                <a:latin typeface="Times New Roman" panose="02020603050405020304" pitchFamily="18" charset="0"/>
                <a:cs typeface="Times New Roman" panose="02020603050405020304" pitchFamily="18" charset="0"/>
              </a:rPr>
              <a:t>.</a:t>
            </a:r>
          </a:p>
          <a:p>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Traditional methods such as username-password combinations have long been used but are increasingly complemented or replaced by more advanced technologies like biometric authentication (e.g., fingerprint or facial recognition) and multi-factor authentication (MFA).</a:t>
            </a:r>
          </a:p>
          <a:p>
            <a:r>
              <a:rPr lang="en-US" dirty="0">
                <a:latin typeface="Times New Roman" panose="02020603050405020304" pitchFamily="18" charset="0"/>
                <a:cs typeface="Times New Roman" panose="02020603050405020304" pitchFamily="18" charset="0"/>
              </a:rPr>
              <a:t>This introduction explores the evolution and importance of identity authentication within examination systems</a:t>
            </a:r>
            <a:r>
              <a:rPr lang="en-US" dirty="0" smtClean="0">
                <a:latin typeface="Times New Roman" panose="02020603050405020304" pitchFamily="18" charset="0"/>
                <a:cs typeface="Times New Roman" panose="02020603050405020304" pitchFamily="18" charset="0"/>
              </a:rPr>
              <a:t>.</a:t>
            </a:r>
          </a:p>
          <a:p>
            <a:endParaRPr lang="en-US" dirty="0" smtClean="0"/>
          </a:p>
        </p:txBody>
      </p:sp>
    </p:spTree>
    <p:extLst>
      <p:ext uri="{BB962C8B-B14F-4D97-AF65-F5344CB8AC3E}">
        <p14:creationId xmlns:p14="http://schemas.microsoft.com/office/powerpoint/2010/main" val="719044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52596" y="0"/>
            <a:ext cx="8029604" cy="1582993"/>
          </a:xfrm>
        </p:spPr>
        <p:txBody>
          <a:bodyPr>
            <a:normAutofit/>
          </a:bodyPr>
          <a:lstStyle/>
          <a:p>
            <a:r>
              <a:rPr lang="en-US" dirty="0" smtClean="0">
                <a:latin typeface="Times New Roman" pitchFamily="18" charset="0"/>
                <a:cs typeface="Times New Roman" pitchFamily="18" charset="0"/>
              </a:rPr>
              <a:t>LITERATURE SURVEY</a:t>
            </a:r>
            <a:endParaRPr lang="en-US" dirty="0">
              <a:latin typeface="Times New Roman" pitchFamily="18" charset="0"/>
              <a:cs typeface="Times New Roman" pitchFamily="18" charset="0"/>
            </a:endParaRPr>
          </a:p>
        </p:txBody>
      </p:sp>
      <p:sp>
        <p:nvSpPr>
          <p:cNvPr id="9" name="TextBox 8"/>
          <p:cNvSpPr txBox="1"/>
          <p:nvPr/>
        </p:nvSpPr>
        <p:spPr>
          <a:xfrm>
            <a:off x="1582994" y="2064774"/>
            <a:ext cx="9960077" cy="4401205"/>
          </a:xfrm>
          <a:prstGeom prst="rect">
            <a:avLst/>
          </a:prstGeom>
          <a:noFill/>
        </p:spPr>
        <p:txBody>
          <a:bodyPr wrap="square" rtlCol="0">
            <a:spAutoFit/>
          </a:bodyPr>
          <a:lstStyle/>
          <a:p>
            <a:pPr marL="457200" indent="-457200">
              <a:buFont typeface="Arial" panose="020B0604020202020204" pitchFamily="34" charset="0"/>
              <a:buChar char="•"/>
            </a:pPr>
            <a:r>
              <a:rPr lang="en-US" sz="2800" b="1" dirty="0"/>
              <a:t>Biometric Authentication</a:t>
            </a:r>
            <a:r>
              <a:rPr lang="en-US" sz="2800" dirty="0"/>
              <a:t>: Several biometric methods are used for identity verification in examination systems, including facial recognition, fingerprint scanning, and iris recognition. These methods are more secure than traditional username and password systems, as they rely on unique biological traits that are difficult to replicate</a:t>
            </a:r>
            <a:r>
              <a:rPr lang="en-US" sz="2800" dirty="0" smtClean="0"/>
              <a:t>​</a:t>
            </a:r>
          </a:p>
          <a:p>
            <a:pPr marL="457200" indent="-457200">
              <a:buFont typeface="Arial" panose="020B0604020202020204" pitchFamily="34" charset="0"/>
              <a:buChar char="•"/>
            </a:pPr>
            <a:r>
              <a:rPr lang="en-US" sz="2800" b="1" dirty="0"/>
              <a:t>Multimodal Biometric Systems</a:t>
            </a:r>
            <a:r>
              <a:rPr lang="en-US" sz="2800" dirty="0"/>
              <a:t>: Combining multiple biometric traits, such as fingerprint, facial, and vein pattern recognition, can enhance the accuracy and security of authentication systems.</a:t>
            </a:r>
            <a:endParaRPr lang="en-US"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E19C45-4DD3-5BCA-47BA-CEB03D18FA75}"/>
              </a:ext>
            </a:extLst>
          </p:cNvPr>
          <p:cNvSpPr>
            <a:spLocks noGrp="1"/>
          </p:cNvSpPr>
          <p:nvPr>
            <p:ph type="title"/>
          </p:nvPr>
        </p:nvSpPr>
        <p:spPr/>
        <p:txBody>
          <a:bodyPr/>
          <a:lstStyle/>
          <a:p>
            <a:pPr algn="ctr"/>
            <a:r>
              <a:rPr lang="en-IN" dirty="0" smtClean="0">
                <a:latin typeface="Times New Roman" pitchFamily="18" charset="0"/>
                <a:cs typeface="Times New Roman" pitchFamily="18" charset="0"/>
              </a:rPr>
              <a:t>PROPOSED</a:t>
            </a:r>
            <a:r>
              <a:rPr lang="en-IN" b="1" dirty="0" smtClean="0">
                <a:latin typeface="Times New Roman" pitchFamily="18" charset="0"/>
                <a:cs typeface="Times New Roman" pitchFamily="18" charset="0"/>
              </a:rPr>
              <a:t> </a:t>
            </a:r>
            <a:r>
              <a:rPr lang="en-IN" dirty="0" smtClean="0">
                <a:latin typeface="Times New Roman" pitchFamily="18" charset="0"/>
                <a:cs typeface="Times New Roman" pitchFamily="18" charset="0"/>
              </a:rPr>
              <a:t>METHODOLOGY</a:t>
            </a:r>
            <a:endParaRPr lang="en-IN" dirty="0"/>
          </a:p>
        </p:txBody>
      </p:sp>
      <p:sp>
        <p:nvSpPr>
          <p:cNvPr id="3" name="Content Placeholder 2">
            <a:extLst>
              <a:ext uri="{FF2B5EF4-FFF2-40B4-BE49-F238E27FC236}">
                <a16:creationId xmlns="" xmlns:a16="http://schemas.microsoft.com/office/drawing/2014/main" id="{EC060A64-69D5-8E91-FDC2-6B5D5F443199}"/>
              </a:ext>
            </a:extLst>
          </p:cNvPr>
          <p:cNvSpPr>
            <a:spLocks noGrp="1"/>
          </p:cNvSpPr>
          <p:nvPr>
            <p:ph idx="1"/>
          </p:nvPr>
        </p:nvSpPr>
        <p:spPr/>
        <p:txBody>
          <a:bodyPr/>
          <a:lstStyle/>
          <a:p>
            <a:r>
              <a:rPr lang="en-US" dirty="0"/>
              <a:t>Define Authentication </a:t>
            </a:r>
            <a:r>
              <a:rPr lang="en-US" dirty="0" smtClean="0"/>
              <a:t>Requirements</a:t>
            </a:r>
          </a:p>
          <a:p>
            <a:r>
              <a:rPr lang="en-US" dirty="0"/>
              <a:t>Review Authentication </a:t>
            </a:r>
            <a:r>
              <a:rPr lang="en-US" dirty="0" smtClean="0"/>
              <a:t>Methods</a:t>
            </a:r>
          </a:p>
          <a:p>
            <a:r>
              <a:rPr lang="en-US" dirty="0"/>
              <a:t>Select Authentication </a:t>
            </a:r>
            <a:r>
              <a:rPr lang="en-US" dirty="0" smtClean="0"/>
              <a:t>Technology</a:t>
            </a:r>
          </a:p>
          <a:p>
            <a:r>
              <a:rPr lang="en-US" dirty="0"/>
              <a:t>Design Authentication </a:t>
            </a:r>
            <a:r>
              <a:rPr lang="en-US" dirty="0" smtClean="0"/>
              <a:t>Workflow</a:t>
            </a:r>
          </a:p>
          <a:p>
            <a:r>
              <a:rPr lang="en-US" dirty="0"/>
              <a:t>Implement Authentication </a:t>
            </a:r>
            <a:r>
              <a:rPr lang="en-US" dirty="0" smtClean="0"/>
              <a:t>Protocols</a:t>
            </a:r>
          </a:p>
          <a:p>
            <a:r>
              <a:rPr lang="en-US" dirty="0"/>
              <a:t>Training and User </a:t>
            </a:r>
            <a:r>
              <a:rPr lang="en-US" dirty="0" smtClean="0"/>
              <a:t>Education</a:t>
            </a:r>
          </a:p>
          <a:p>
            <a:r>
              <a:rPr lang="en-US" dirty="0"/>
              <a:t>Monitor and Evaluate</a:t>
            </a:r>
            <a:endParaRPr lang="en-IN" dirty="0"/>
          </a:p>
        </p:txBody>
      </p:sp>
    </p:spTree>
    <p:extLst>
      <p:ext uri="{BB962C8B-B14F-4D97-AF65-F5344CB8AC3E}">
        <p14:creationId xmlns:p14="http://schemas.microsoft.com/office/powerpoint/2010/main" val="1821897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18F2684-99D1-E0CE-2568-25E805F2A21C}"/>
              </a:ext>
            </a:extLst>
          </p:cNvPr>
          <p:cNvSpPr>
            <a:spLocks noGrp="1"/>
          </p:cNvSpPr>
          <p:nvPr>
            <p:ph type="title"/>
          </p:nvPr>
        </p:nvSpPr>
        <p:spPr/>
        <p:txBody>
          <a:bodyPr/>
          <a:lstStyle/>
          <a:p>
            <a:pPr algn="ctr"/>
            <a:r>
              <a:rPr lang="en-IN" sz="4400" b="1" dirty="0" smtClean="0">
                <a:latin typeface="Times New Roman" pitchFamily="18" charset="0"/>
                <a:cs typeface="Times New Roman" pitchFamily="18" charset="0"/>
              </a:rPr>
              <a:t> ARCHITECTURE</a:t>
            </a:r>
            <a:endParaRPr lang="en-IN" dirty="0"/>
          </a:p>
        </p:txBody>
      </p:sp>
      <p:sp>
        <p:nvSpPr>
          <p:cNvPr id="3" name="Content Placeholder 2"/>
          <p:cNvSpPr>
            <a:spLocks noGrp="1"/>
          </p:cNvSpPr>
          <p:nvPr>
            <p:ph idx="1"/>
          </p:nvPr>
        </p:nvSpPr>
        <p:spPr/>
        <p:txBody>
          <a:bodyPr/>
          <a:lstStyle/>
          <a:p>
            <a:endParaRPr lang="en-IN" dirty="0"/>
          </a:p>
        </p:txBody>
      </p:sp>
      <p:sp>
        <p:nvSpPr>
          <p:cNvPr id="5" name="Text Box 2"/>
          <p:cNvSpPr txBox="1">
            <a:spLocks noChangeArrowheads="1"/>
          </p:cNvSpPr>
          <p:nvPr/>
        </p:nvSpPr>
        <p:spPr bwMode="auto">
          <a:xfrm>
            <a:off x="5453062" y="1996121"/>
            <a:ext cx="1285875" cy="281305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lnSpc>
                <a:spcPct val="150000"/>
              </a:lnSpc>
              <a:spcAft>
                <a:spcPts val="1000"/>
              </a:spcAft>
            </a:pPr>
            <a:r>
              <a:rPr lang="en-US" sz="1100" dirty="0">
                <a:effectLst/>
                <a:latin typeface="Cambria"/>
                <a:ea typeface="Calibri"/>
                <a:cs typeface="Times New Roman"/>
              </a:rPr>
              <a:t> </a:t>
            </a:r>
            <a:endParaRPr lang="en-IN" sz="1100" dirty="0">
              <a:effectLst/>
              <a:latin typeface="Calibri"/>
              <a:ea typeface="Calibri"/>
              <a:cs typeface="Times New Roman"/>
            </a:endParaRPr>
          </a:p>
          <a:p>
            <a:pPr algn="ctr">
              <a:lnSpc>
                <a:spcPct val="150000"/>
              </a:lnSpc>
              <a:spcAft>
                <a:spcPts val="1000"/>
              </a:spcAft>
            </a:pPr>
            <a:r>
              <a:rPr lang="en-US" sz="1100" dirty="0">
                <a:effectLst/>
                <a:latin typeface="Cambria"/>
                <a:ea typeface="Calibri"/>
                <a:cs typeface="Times New Roman"/>
              </a:rPr>
              <a:t> </a:t>
            </a:r>
            <a:endParaRPr lang="en-IN" sz="1100" dirty="0">
              <a:effectLst/>
              <a:latin typeface="Calibri"/>
              <a:ea typeface="Calibri"/>
              <a:cs typeface="Times New Roman"/>
            </a:endParaRPr>
          </a:p>
          <a:p>
            <a:pPr algn="ctr">
              <a:lnSpc>
                <a:spcPct val="150000"/>
              </a:lnSpc>
              <a:spcAft>
                <a:spcPts val="1000"/>
              </a:spcAft>
            </a:pPr>
            <a:r>
              <a:rPr lang="en-US" sz="1100" b="1" dirty="0">
                <a:effectLst/>
                <a:latin typeface="Cambria"/>
                <a:ea typeface="Calibri"/>
                <a:cs typeface="Times New Roman"/>
              </a:rPr>
              <a:t> </a:t>
            </a:r>
            <a:endParaRPr lang="en-IN" sz="1100" b="1" dirty="0">
              <a:effectLst/>
              <a:latin typeface="Calibri"/>
              <a:ea typeface="Calibri"/>
              <a:cs typeface="Times New Roman"/>
            </a:endParaRPr>
          </a:p>
          <a:p>
            <a:pPr algn="ctr">
              <a:lnSpc>
                <a:spcPct val="150000"/>
              </a:lnSpc>
              <a:spcAft>
                <a:spcPts val="1000"/>
              </a:spcAft>
            </a:pPr>
            <a:r>
              <a:rPr lang="en-US" sz="1100" b="1" dirty="0">
                <a:effectLst/>
                <a:latin typeface="Cambria"/>
                <a:ea typeface="Calibri"/>
                <a:cs typeface="Times New Roman"/>
              </a:rPr>
              <a:t>AT89S52</a:t>
            </a:r>
            <a:endParaRPr lang="en-IN" sz="1100" dirty="0">
              <a:effectLst/>
              <a:latin typeface="Calibri"/>
              <a:ea typeface="Calibri"/>
              <a:cs typeface="Times New Roman"/>
            </a:endParaRPr>
          </a:p>
          <a:p>
            <a:pPr>
              <a:lnSpc>
                <a:spcPct val="150000"/>
              </a:lnSpc>
              <a:spcAft>
                <a:spcPts val="1000"/>
              </a:spcAft>
            </a:pPr>
            <a:r>
              <a:rPr lang="en-US" sz="1100" b="1" dirty="0">
                <a:effectLst/>
                <a:latin typeface="Cambria"/>
                <a:ea typeface="Calibri"/>
                <a:cs typeface="Times New Roman"/>
              </a:rPr>
              <a:t> </a:t>
            </a:r>
            <a:endParaRPr lang="en-IN" sz="1100" dirty="0">
              <a:effectLst/>
              <a:latin typeface="Calibri"/>
              <a:ea typeface="Calibri"/>
              <a:cs typeface="Times New Roman"/>
            </a:endParaRPr>
          </a:p>
        </p:txBody>
      </p:sp>
      <p:sp>
        <p:nvSpPr>
          <p:cNvPr id="6" name="Text Box 3"/>
          <p:cNvSpPr txBox="1">
            <a:spLocks noChangeArrowheads="1"/>
          </p:cNvSpPr>
          <p:nvPr/>
        </p:nvSpPr>
        <p:spPr bwMode="auto">
          <a:xfrm>
            <a:off x="8027495" y="4093361"/>
            <a:ext cx="1028700" cy="4476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lnSpc>
                <a:spcPct val="115000"/>
              </a:lnSpc>
              <a:spcAft>
                <a:spcPts val="1000"/>
              </a:spcAft>
            </a:pPr>
            <a:r>
              <a:rPr lang="en-US" sz="1100" b="1" dirty="0">
                <a:effectLst/>
                <a:latin typeface="Cambria"/>
                <a:ea typeface="Calibri"/>
                <a:cs typeface="Times New Roman"/>
              </a:rPr>
              <a:t>LCD</a:t>
            </a:r>
            <a:endParaRPr lang="en-IN" sz="1100" dirty="0">
              <a:effectLst/>
              <a:latin typeface="Calibri"/>
              <a:ea typeface="Calibri"/>
              <a:cs typeface="Times New Roman"/>
            </a:endParaRPr>
          </a:p>
        </p:txBody>
      </p:sp>
      <p:cxnSp>
        <p:nvCxnSpPr>
          <p:cNvPr id="7" name="AutoShape 4"/>
          <p:cNvCxnSpPr>
            <a:cxnSpLocks noChangeShapeType="1"/>
          </p:cNvCxnSpPr>
          <p:nvPr/>
        </p:nvCxnSpPr>
        <p:spPr bwMode="auto">
          <a:xfrm>
            <a:off x="7040263" y="3306390"/>
            <a:ext cx="858520" cy="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8" name="Text Box 14"/>
          <p:cNvSpPr txBox="1">
            <a:spLocks noChangeArrowheads="1"/>
          </p:cNvSpPr>
          <p:nvPr/>
        </p:nvSpPr>
        <p:spPr bwMode="auto">
          <a:xfrm>
            <a:off x="3227040" y="2035253"/>
            <a:ext cx="1028700" cy="4476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lnSpc>
                <a:spcPct val="115000"/>
              </a:lnSpc>
              <a:spcAft>
                <a:spcPts val="1000"/>
              </a:spcAft>
            </a:pPr>
            <a:r>
              <a:rPr lang="en-US" sz="1100" b="1">
                <a:effectLst/>
                <a:latin typeface="Cambria"/>
                <a:ea typeface="Calibri"/>
                <a:cs typeface="Times New Roman"/>
              </a:rPr>
              <a:t>POWER SUPPLY</a:t>
            </a:r>
            <a:endParaRPr lang="en-IN" sz="1100">
              <a:effectLst/>
              <a:latin typeface="Calibri"/>
              <a:ea typeface="Calibri"/>
              <a:cs typeface="Times New Roman"/>
            </a:endParaRPr>
          </a:p>
        </p:txBody>
      </p:sp>
      <p:cxnSp>
        <p:nvCxnSpPr>
          <p:cNvPr id="9" name="AutoShape 15"/>
          <p:cNvCxnSpPr>
            <a:cxnSpLocks noChangeShapeType="1"/>
          </p:cNvCxnSpPr>
          <p:nvPr/>
        </p:nvCxnSpPr>
        <p:spPr bwMode="auto">
          <a:xfrm>
            <a:off x="4279900" y="2259091"/>
            <a:ext cx="989330" cy="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0" name="Text Box 16"/>
          <p:cNvSpPr txBox="1">
            <a:spLocks noChangeArrowheads="1"/>
          </p:cNvSpPr>
          <p:nvPr/>
        </p:nvSpPr>
        <p:spPr bwMode="auto">
          <a:xfrm>
            <a:off x="2045531" y="4317199"/>
            <a:ext cx="794385" cy="34036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nSpc>
                <a:spcPct val="115000"/>
              </a:lnSpc>
              <a:spcAft>
                <a:spcPts val="1000"/>
              </a:spcAft>
            </a:pPr>
            <a:r>
              <a:rPr lang="en-US" sz="1100" b="1">
                <a:effectLst/>
                <a:latin typeface="Cambria"/>
                <a:ea typeface="Calibri"/>
                <a:cs typeface="Times New Roman"/>
              </a:rPr>
              <a:t>        PC</a:t>
            </a:r>
            <a:endParaRPr lang="en-IN" sz="1100">
              <a:effectLst/>
              <a:latin typeface="Calibri"/>
              <a:ea typeface="Calibri"/>
              <a:cs typeface="Times New Roman"/>
            </a:endParaRPr>
          </a:p>
        </p:txBody>
      </p:sp>
      <p:sp>
        <p:nvSpPr>
          <p:cNvPr id="11" name="Text Box 17"/>
          <p:cNvSpPr txBox="1">
            <a:spLocks noChangeArrowheads="1"/>
          </p:cNvSpPr>
          <p:nvPr/>
        </p:nvSpPr>
        <p:spPr bwMode="auto">
          <a:xfrm>
            <a:off x="8068452" y="2259091"/>
            <a:ext cx="946785" cy="4476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lnSpc>
                <a:spcPct val="115000"/>
              </a:lnSpc>
              <a:spcAft>
                <a:spcPts val="1000"/>
              </a:spcAft>
            </a:pPr>
            <a:r>
              <a:rPr lang="en-US" sz="1100" b="1">
                <a:effectLst/>
                <a:latin typeface="Cambria"/>
                <a:ea typeface="Calibri"/>
                <a:cs typeface="Times New Roman"/>
              </a:rPr>
              <a:t>BUZZER</a:t>
            </a:r>
            <a:endParaRPr lang="en-IN" sz="1100">
              <a:effectLst/>
              <a:latin typeface="Calibri"/>
              <a:ea typeface="Calibri"/>
              <a:cs typeface="Times New Roman"/>
            </a:endParaRPr>
          </a:p>
        </p:txBody>
      </p:sp>
      <p:cxnSp>
        <p:nvCxnSpPr>
          <p:cNvPr id="12" name="AutoShape 18"/>
          <p:cNvCxnSpPr>
            <a:cxnSpLocks noChangeShapeType="1"/>
          </p:cNvCxnSpPr>
          <p:nvPr/>
        </p:nvCxnSpPr>
        <p:spPr bwMode="auto">
          <a:xfrm>
            <a:off x="6878338" y="2390359"/>
            <a:ext cx="942975" cy="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3" name="Text Box 19"/>
          <p:cNvSpPr txBox="1">
            <a:spLocks noChangeArrowheads="1"/>
          </p:cNvSpPr>
          <p:nvPr/>
        </p:nvSpPr>
        <p:spPr bwMode="auto">
          <a:xfrm>
            <a:off x="8027495" y="3081336"/>
            <a:ext cx="1028700" cy="64262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lnSpc>
                <a:spcPct val="115000"/>
              </a:lnSpc>
              <a:spcAft>
                <a:spcPts val="1000"/>
              </a:spcAft>
            </a:pPr>
            <a:r>
              <a:rPr lang="en-US" sz="1100" b="1">
                <a:effectLst/>
                <a:latin typeface="Cambria"/>
                <a:ea typeface="Calibri"/>
                <a:cs typeface="Times New Roman"/>
              </a:rPr>
              <a:t>ENROLLING</a:t>
            </a:r>
            <a:endParaRPr lang="en-IN" sz="1100">
              <a:effectLst/>
              <a:latin typeface="Calibri"/>
              <a:ea typeface="Calibri"/>
              <a:cs typeface="Times New Roman"/>
            </a:endParaRPr>
          </a:p>
          <a:p>
            <a:pPr algn="ctr">
              <a:lnSpc>
                <a:spcPct val="115000"/>
              </a:lnSpc>
              <a:spcAft>
                <a:spcPts val="1000"/>
              </a:spcAft>
            </a:pPr>
            <a:r>
              <a:rPr lang="en-US" sz="1100" b="1">
                <a:effectLst/>
                <a:latin typeface="Cambria"/>
                <a:ea typeface="Calibri"/>
                <a:cs typeface="Times New Roman"/>
              </a:rPr>
              <a:t>KEYS</a:t>
            </a:r>
            <a:endParaRPr lang="en-IN" sz="1100">
              <a:effectLst/>
              <a:latin typeface="Calibri"/>
              <a:ea typeface="Calibri"/>
              <a:cs typeface="Times New Roman"/>
            </a:endParaRPr>
          </a:p>
        </p:txBody>
      </p:sp>
      <p:cxnSp>
        <p:nvCxnSpPr>
          <p:cNvPr id="14" name="AutoShape 20"/>
          <p:cNvCxnSpPr>
            <a:cxnSpLocks noChangeShapeType="1"/>
          </p:cNvCxnSpPr>
          <p:nvPr/>
        </p:nvCxnSpPr>
        <p:spPr bwMode="auto">
          <a:xfrm>
            <a:off x="7040263" y="4173406"/>
            <a:ext cx="781050" cy="0"/>
          </a:xfrm>
          <a:prstGeom prst="straightConnector1">
            <a:avLst/>
          </a:prstGeom>
          <a:noFill/>
          <a:ln w="9525">
            <a:solidFill>
              <a:srgbClr val="000000"/>
            </a:solidFill>
            <a:round/>
            <a:headEnd type="triangle" w="med" len="med"/>
            <a:tailEnd/>
          </a:ln>
          <a:extLst>
            <a:ext uri="{909E8E84-426E-40DD-AFC4-6F175D3DCCD1}">
              <a14:hiddenFill xmlns:a14="http://schemas.microsoft.com/office/drawing/2010/main">
                <a:noFill/>
              </a14:hiddenFill>
            </a:ext>
          </a:extLst>
        </p:spPr>
      </p:cxnSp>
      <p:sp>
        <p:nvSpPr>
          <p:cNvPr id="15" name="Text Box 21"/>
          <p:cNvSpPr txBox="1">
            <a:spLocks noChangeArrowheads="1"/>
          </p:cNvSpPr>
          <p:nvPr/>
        </p:nvSpPr>
        <p:spPr bwMode="auto">
          <a:xfrm>
            <a:off x="2045531" y="3196626"/>
            <a:ext cx="1006475" cy="71691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lnSpc>
                <a:spcPct val="115000"/>
              </a:lnSpc>
              <a:spcAft>
                <a:spcPts val="1000"/>
              </a:spcAft>
            </a:pPr>
            <a:r>
              <a:rPr lang="en-US" sz="1100" b="1" dirty="0">
                <a:effectLst/>
                <a:latin typeface="Cambria"/>
                <a:ea typeface="Calibri"/>
                <a:cs typeface="Times New Roman"/>
              </a:rPr>
              <a:t>FINGER PRINT SCANNER</a:t>
            </a:r>
            <a:endParaRPr lang="en-IN" sz="1100" dirty="0">
              <a:effectLst/>
              <a:latin typeface="Calibri"/>
              <a:ea typeface="Calibri"/>
              <a:cs typeface="Times New Roman"/>
            </a:endParaRPr>
          </a:p>
        </p:txBody>
      </p:sp>
      <p:sp>
        <p:nvSpPr>
          <p:cNvPr id="16" name="Text Box 22"/>
          <p:cNvSpPr txBox="1">
            <a:spLocks noChangeArrowheads="1"/>
          </p:cNvSpPr>
          <p:nvPr/>
        </p:nvSpPr>
        <p:spPr bwMode="auto">
          <a:xfrm>
            <a:off x="3519272" y="2886075"/>
            <a:ext cx="413385" cy="192278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nSpc>
                <a:spcPct val="115000"/>
              </a:lnSpc>
              <a:spcAft>
                <a:spcPts val="1000"/>
              </a:spcAft>
            </a:pPr>
            <a:r>
              <a:rPr lang="en-US" sz="1100" b="1" dirty="0">
                <a:effectLst/>
                <a:latin typeface="Cambria"/>
                <a:ea typeface="Calibri"/>
                <a:cs typeface="Times New Roman"/>
              </a:rPr>
              <a:t> M</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A</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X</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2</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3</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2</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 </a:t>
            </a:r>
            <a:endParaRPr lang="en-IN" sz="1100" dirty="0">
              <a:effectLst/>
              <a:latin typeface="Calibri"/>
              <a:ea typeface="Calibri"/>
              <a:cs typeface="Times New Roman"/>
            </a:endParaRPr>
          </a:p>
        </p:txBody>
      </p:sp>
      <p:sp>
        <p:nvSpPr>
          <p:cNvPr id="17" name="Text Box 23"/>
          <p:cNvSpPr txBox="1">
            <a:spLocks noChangeArrowheads="1"/>
          </p:cNvSpPr>
          <p:nvPr/>
        </p:nvSpPr>
        <p:spPr bwMode="auto">
          <a:xfrm>
            <a:off x="4354559" y="2910536"/>
            <a:ext cx="413385" cy="192278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nSpc>
                <a:spcPct val="115000"/>
              </a:lnSpc>
              <a:spcAft>
                <a:spcPts val="1000"/>
              </a:spcAft>
            </a:pPr>
            <a:r>
              <a:rPr lang="en-US" sz="1100" b="1" dirty="0">
                <a:effectLst/>
                <a:latin typeface="Cambria"/>
                <a:ea typeface="Calibri"/>
                <a:cs typeface="Times New Roman"/>
              </a:rPr>
              <a:t> L</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A</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T</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C</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H</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IC</a:t>
            </a:r>
            <a:endParaRPr lang="en-IN" sz="1100" dirty="0">
              <a:effectLst/>
              <a:latin typeface="Calibri"/>
              <a:ea typeface="Calibri"/>
              <a:cs typeface="Times New Roman"/>
            </a:endParaRPr>
          </a:p>
          <a:p>
            <a:pPr>
              <a:lnSpc>
                <a:spcPct val="115000"/>
              </a:lnSpc>
              <a:spcAft>
                <a:spcPts val="1000"/>
              </a:spcAft>
            </a:pPr>
            <a:r>
              <a:rPr lang="en-US" sz="1100" b="1" dirty="0">
                <a:effectLst/>
                <a:latin typeface="Cambria"/>
                <a:ea typeface="Calibri"/>
                <a:cs typeface="Times New Roman"/>
              </a:rPr>
              <a:t> </a:t>
            </a:r>
            <a:endParaRPr lang="en-IN" sz="1100" dirty="0">
              <a:effectLst/>
              <a:latin typeface="Calibri"/>
              <a:ea typeface="Calibri"/>
              <a:cs typeface="Times New Roman"/>
            </a:endParaRPr>
          </a:p>
        </p:txBody>
      </p:sp>
      <p:cxnSp>
        <p:nvCxnSpPr>
          <p:cNvPr id="18" name="AutoShape 24"/>
          <p:cNvCxnSpPr>
            <a:cxnSpLocks noChangeShapeType="1"/>
          </p:cNvCxnSpPr>
          <p:nvPr/>
        </p:nvCxnSpPr>
        <p:spPr bwMode="auto">
          <a:xfrm>
            <a:off x="4002405" y="3666742"/>
            <a:ext cx="277495" cy="10795"/>
          </a:xfrm>
          <a:prstGeom prst="straightConnector1">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cxnSp>
      <p:cxnSp>
        <p:nvCxnSpPr>
          <p:cNvPr id="19" name="AutoShape 25"/>
          <p:cNvCxnSpPr>
            <a:cxnSpLocks noChangeShapeType="1"/>
          </p:cNvCxnSpPr>
          <p:nvPr/>
        </p:nvCxnSpPr>
        <p:spPr bwMode="auto">
          <a:xfrm>
            <a:off x="4909185" y="3402011"/>
            <a:ext cx="360045" cy="635"/>
          </a:xfrm>
          <a:prstGeom prst="straightConnector1">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cxnSp>
      <p:cxnSp>
        <p:nvCxnSpPr>
          <p:cNvPr id="20" name="AutoShape 26"/>
          <p:cNvCxnSpPr>
            <a:cxnSpLocks noChangeShapeType="1"/>
          </p:cNvCxnSpPr>
          <p:nvPr/>
        </p:nvCxnSpPr>
        <p:spPr bwMode="auto">
          <a:xfrm>
            <a:off x="3170924" y="3401192"/>
            <a:ext cx="276225" cy="0"/>
          </a:xfrm>
          <a:prstGeom prst="straightConnector1">
            <a:avLst/>
          </a:prstGeom>
          <a:noFill/>
          <a:ln w="9525">
            <a:solidFill>
              <a:srgbClr val="000000"/>
            </a:solidFill>
            <a:round/>
            <a:headEnd type="triangle" w="med" len="med"/>
            <a:tailEnd type="triangle" w="med" len="med"/>
          </a:ln>
          <a:extLst>
            <a:ext uri="{909E8E84-426E-40DD-AFC4-6F175D3DCCD1}">
              <a14:hiddenFill xmlns:a14="http://schemas.microsoft.com/office/drawing/2010/main">
                <a:noFill/>
              </a14:hiddenFill>
            </a:ext>
          </a:extLst>
        </p:spPr>
      </p:cxnSp>
      <p:cxnSp>
        <p:nvCxnSpPr>
          <p:cNvPr id="21" name="AutoShape 27"/>
          <p:cNvCxnSpPr>
            <a:cxnSpLocks noChangeShapeType="1"/>
          </p:cNvCxnSpPr>
          <p:nvPr/>
        </p:nvCxnSpPr>
        <p:spPr bwMode="auto">
          <a:xfrm flipH="1">
            <a:off x="3067050" y="4483069"/>
            <a:ext cx="41338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22" name="Rectangle 18"/>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 name="Rectangle 28"/>
          <p:cNvSpPr>
            <a:spLocks noChangeArrowheads="1"/>
          </p:cNvSpPr>
          <p:nvPr/>
        </p:nvSpPr>
        <p:spPr bwMode="auto">
          <a:xfrm>
            <a:off x="0" y="4572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2858976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18F2684-99D1-E0CE-2568-25E805F2A21C}"/>
              </a:ext>
            </a:extLst>
          </p:cNvPr>
          <p:cNvSpPr>
            <a:spLocks noGrp="1"/>
          </p:cNvSpPr>
          <p:nvPr>
            <p:ph type="title"/>
          </p:nvPr>
        </p:nvSpPr>
        <p:spPr/>
        <p:txBody>
          <a:bodyPr/>
          <a:lstStyle/>
          <a:p>
            <a:pPr algn="ctr"/>
            <a:r>
              <a:rPr lang="en-IN" sz="4400" b="1" dirty="0" smtClean="0">
                <a:latin typeface="Times New Roman" pitchFamily="18" charset="0"/>
                <a:cs typeface="Times New Roman" pitchFamily="18" charset="0"/>
              </a:rPr>
              <a:t>RESULTS &amp; DISCUSSION</a:t>
            </a:r>
            <a:endParaRPr lang="en-IN" dirty="0"/>
          </a:p>
        </p:txBody>
      </p:sp>
      <p:pic>
        <p:nvPicPr>
          <p:cNvPr id="3074"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rot="16200000">
            <a:off x="4423894" y="-998115"/>
            <a:ext cx="4494727" cy="101227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58976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18F2684-99D1-E0CE-2568-25E805F2A21C}"/>
              </a:ext>
            </a:extLst>
          </p:cNvPr>
          <p:cNvSpPr>
            <a:spLocks noGrp="1"/>
          </p:cNvSpPr>
          <p:nvPr>
            <p:ph type="title"/>
          </p:nvPr>
        </p:nvSpPr>
        <p:spPr/>
        <p:txBody>
          <a:bodyPr/>
          <a:lstStyle/>
          <a:p>
            <a:pPr algn="ctr"/>
            <a:r>
              <a:rPr lang="en-IN" sz="4400" b="1" dirty="0" smtClean="0">
                <a:latin typeface="Times New Roman" pitchFamily="18" charset="0"/>
                <a:cs typeface="Times New Roman" pitchFamily="18" charset="0"/>
              </a:rPr>
              <a:t>CONCLUSION AND FUTURE SCOPE</a:t>
            </a:r>
            <a:endParaRPr lang="en-IN" dirty="0"/>
          </a:p>
        </p:txBody>
      </p:sp>
      <p:sp>
        <p:nvSpPr>
          <p:cNvPr id="3" name="Content Placeholder 2">
            <a:extLst>
              <a:ext uri="{FF2B5EF4-FFF2-40B4-BE49-F238E27FC236}">
                <a16:creationId xmlns="" xmlns:a16="http://schemas.microsoft.com/office/drawing/2014/main" id="{B32AB13C-64CE-2C01-F56E-93B43B209FC5}"/>
              </a:ext>
            </a:extLst>
          </p:cNvPr>
          <p:cNvSpPr>
            <a:spLocks noGrp="1"/>
          </p:cNvSpPr>
          <p:nvPr>
            <p:ph idx="1"/>
          </p:nvPr>
        </p:nvSpPr>
        <p:spPr>
          <a:xfrm>
            <a:off x="838200" y="1573161"/>
            <a:ext cx="10515600" cy="4603802"/>
          </a:xfrm>
        </p:spPr>
        <p:txBody>
          <a:bodyPr>
            <a:normAutofit lnSpcReduction="10000"/>
          </a:bodyPr>
          <a:lstStyle/>
          <a:p>
            <a:pPr marL="0" indent="0">
              <a:buNone/>
            </a:pPr>
            <a:r>
              <a:rPr lang="en-US" dirty="0"/>
              <a:t>Identity authentication for examinations is a critical aspect of ensuring the integrity and fairness of the assessment process. The evolution of technology has provided robust methods to authenticate candidates, ranging from traditional ID checks to sophisticated biometric and multi-factor authentication systems. </a:t>
            </a:r>
            <a:endParaRPr lang="en-US" dirty="0" smtClean="0">
              <a:latin typeface="Symbol" panose="05050102010706020507" pitchFamily="18" charset="2"/>
            </a:endParaRPr>
          </a:p>
          <a:p>
            <a:pPr marL="0" indent="0">
              <a:buNone/>
            </a:pPr>
            <a:r>
              <a:rPr lang="en-US" sz="3600" dirty="0" smtClean="0">
                <a:latin typeface="Times New Roman" panose="02020603050405020304" pitchFamily="18" charset="0"/>
                <a:cs typeface="Times New Roman" panose="02020603050405020304" pitchFamily="18" charset="0"/>
              </a:rPr>
              <a:t>FUTURE SCOPE:</a:t>
            </a:r>
          </a:p>
          <a:p>
            <a:r>
              <a:rPr lang="en-US" dirty="0" err="1" smtClean="0">
                <a:latin typeface="Times New Roman" panose="02020603050405020304" pitchFamily="18" charset="0"/>
                <a:cs typeface="Times New Roman" panose="02020603050405020304" pitchFamily="18" charset="0"/>
              </a:rPr>
              <a:t>Artifical</a:t>
            </a:r>
            <a:r>
              <a:rPr lang="en-US" dirty="0" smtClean="0">
                <a:latin typeface="Times New Roman" panose="02020603050405020304" pitchFamily="18" charset="0"/>
                <a:cs typeface="Times New Roman" panose="02020603050405020304" pitchFamily="18" charset="0"/>
              </a:rPr>
              <a:t> Intelligence and Machine learning</a:t>
            </a:r>
          </a:p>
          <a:p>
            <a:r>
              <a:rPr lang="en-US" dirty="0" err="1" smtClean="0">
                <a:latin typeface="Times New Roman" panose="02020603050405020304" pitchFamily="18" charset="0"/>
                <a:cs typeface="Times New Roman" panose="02020603050405020304" pitchFamily="18" charset="0"/>
              </a:rPr>
              <a:t>Blockchain</a:t>
            </a:r>
            <a:r>
              <a:rPr lang="en-US" dirty="0" smtClean="0">
                <a:latin typeface="Times New Roman" panose="02020603050405020304" pitchFamily="18" charset="0"/>
                <a:cs typeface="Times New Roman" panose="02020603050405020304" pitchFamily="18" charset="0"/>
              </a:rPr>
              <a:t> Technology</a:t>
            </a:r>
          </a:p>
          <a:p>
            <a:r>
              <a:rPr lang="en-US" dirty="0" smtClean="0">
                <a:latin typeface="Times New Roman" panose="02020603050405020304" pitchFamily="18" charset="0"/>
                <a:cs typeface="Times New Roman" panose="02020603050405020304" pitchFamily="18" charset="0"/>
              </a:rPr>
              <a:t>Advanced Biometrics</a:t>
            </a:r>
          </a:p>
          <a:p>
            <a:r>
              <a:rPr lang="en-US" dirty="0" smtClean="0">
                <a:latin typeface="Times New Roman" panose="02020603050405020304" pitchFamily="18" charset="0"/>
                <a:cs typeface="Times New Roman" panose="02020603050405020304" pitchFamily="18" charset="0"/>
              </a:rPr>
              <a:t>Improved </a:t>
            </a:r>
            <a:r>
              <a:rPr lang="en-US" dirty="0">
                <a:latin typeface="Times New Roman" panose="02020603050405020304" pitchFamily="18" charset="0"/>
                <a:cs typeface="Times New Roman" panose="02020603050405020304" pitchFamily="18" charset="0"/>
              </a:rPr>
              <a:t>U</a:t>
            </a:r>
            <a:r>
              <a:rPr lang="en-US" dirty="0" smtClean="0">
                <a:latin typeface="Times New Roman" panose="02020603050405020304" pitchFamily="18" charset="0"/>
                <a:cs typeface="Times New Roman" panose="02020603050405020304" pitchFamily="18" charset="0"/>
              </a:rPr>
              <a:t>ser Experience</a:t>
            </a:r>
          </a:p>
          <a:p>
            <a:pPr marL="0" indent="0">
              <a:buNone/>
            </a:pPr>
            <a:endParaRPr lang="en-US" dirty="0"/>
          </a:p>
        </p:txBody>
      </p:sp>
    </p:spTree>
    <p:extLst>
      <p:ext uri="{BB962C8B-B14F-4D97-AF65-F5344CB8AC3E}">
        <p14:creationId xmlns:p14="http://schemas.microsoft.com/office/powerpoint/2010/main" val="28589769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TotalTime>
  <Words>501</Words>
  <Application>Microsoft Office PowerPoint</Application>
  <PresentationFormat>Custom</PresentationFormat>
  <Paragraphs>80</Paragraphs>
  <Slides>12</Slides>
  <Notes>1</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              CMR TECHNICAL CAMPUS UGC (Autonomous) Kandlakoya, Medchal Road, Hyd-501 401 Department of Electronics &amp; Communication Engineering Real Time Project Review  TITLE OF THE PROJECT Identification Authentication For Examination System      </vt:lpstr>
      <vt:lpstr>CONTENTS</vt:lpstr>
      <vt:lpstr>ABSTRACT</vt:lpstr>
      <vt:lpstr>INTRODUCTION</vt:lpstr>
      <vt:lpstr>LITERATURE SURVEY</vt:lpstr>
      <vt:lpstr>PROPOSED METHODOLOGY</vt:lpstr>
      <vt:lpstr> ARCHITECTURE</vt:lpstr>
      <vt:lpstr>RESULTS &amp; DISCUSSION</vt:lpstr>
      <vt:lpstr>CONCLUSION AND FUTURE SCOPE</vt:lpstr>
      <vt:lpstr>REFERENCES</vt:lpstr>
      <vt:lpstr>Q&amp;A</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&amp; COMMUNICATION ENGINEERING  CMR TECHNICAL CAMPUS</dc:title>
  <dc:creator>sri sri sri</dc:creator>
  <cp:lastModifiedBy>Admin</cp:lastModifiedBy>
  <cp:revision>19</cp:revision>
  <dcterms:created xsi:type="dcterms:W3CDTF">2024-03-28T04:13:19Z</dcterms:created>
  <dcterms:modified xsi:type="dcterms:W3CDTF">2024-07-20T13:21:11Z</dcterms:modified>
</cp:coreProperties>
</file>

<file path=docProps/thumbnail.jpeg>
</file>